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2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3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4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5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6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7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8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9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0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1" r:id="rId2"/>
    <p:sldMasterId id="2147483773" r:id="rId3"/>
    <p:sldMasterId id="2147483821" r:id="rId4"/>
    <p:sldMasterId id="2147483833" r:id="rId5"/>
    <p:sldMasterId id="2147483845" r:id="rId6"/>
    <p:sldMasterId id="2147483857" r:id="rId7"/>
    <p:sldMasterId id="2147483869" r:id="rId8"/>
    <p:sldMasterId id="2147483893" r:id="rId9"/>
    <p:sldMasterId id="2147483905" r:id="rId10"/>
    <p:sldMasterId id="2147483917" r:id="rId11"/>
    <p:sldMasterId id="2147483929" r:id="rId12"/>
    <p:sldMasterId id="2147483941" r:id="rId13"/>
    <p:sldMasterId id="2147483953" r:id="rId14"/>
    <p:sldMasterId id="2147483965" r:id="rId15"/>
    <p:sldMasterId id="2147483989" r:id="rId16"/>
    <p:sldMasterId id="2147484001" r:id="rId17"/>
    <p:sldMasterId id="2147484013" r:id="rId18"/>
    <p:sldMasterId id="2147484025" r:id="rId19"/>
    <p:sldMasterId id="2147484037" r:id="rId20"/>
    <p:sldMasterId id="2147484049" r:id="rId21"/>
    <p:sldMasterId id="2147484181" r:id="rId22"/>
    <p:sldMasterId id="2147484205" r:id="rId23"/>
    <p:sldMasterId id="2147484229" r:id="rId24"/>
    <p:sldMasterId id="2147484241" r:id="rId25"/>
    <p:sldMasterId id="2147484253" r:id="rId26"/>
    <p:sldMasterId id="2147484265" r:id="rId27"/>
    <p:sldMasterId id="2147484277" r:id="rId28"/>
    <p:sldMasterId id="2147484301" r:id="rId29"/>
    <p:sldMasterId id="2147484313" r:id="rId30"/>
    <p:sldMasterId id="2147484325" r:id="rId31"/>
  </p:sldMasterIdLst>
  <p:notesMasterIdLst>
    <p:notesMasterId r:id="rId76"/>
  </p:notesMasterIdLst>
  <p:sldIdLst>
    <p:sldId id="257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270" r:id="rId41"/>
    <p:sldId id="271" r:id="rId42"/>
    <p:sldId id="338" r:id="rId43"/>
    <p:sldId id="276" r:id="rId44"/>
    <p:sldId id="277" r:id="rId45"/>
    <p:sldId id="278" r:id="rId46"/>
    <p:sldId id="279" r:id="rId47"/>
    <p:sldId id="281" r:id="rId48"/>
    <p:sldId id="282" r:id="rId49"/>
    <p:sldId id="283" r:id="rId50"/>
    <p:sldId id="284" r:id="rId51"/>
    <p:sldId id="339" r:id="rId52"/>
    <p:sldId id="286" r:id="rId53"/>
    <p:sldId id="287" r:id="rId54"/>
    <p:sldId id="340" r:id="rId55"/>
    <p:sldId id="341" r:id="rId56"/>
    <p:sldId id="289" r:id="rId57"/>
    <p:sldId id="290" r:id="rId58"/>
    <p:sldId id="291" r:id="rId59"/>
    <p:sldId id="292" r:id="rId60"/>
    <p:sldId id="342" r:id="rId61"/>
    <p:sldId id="294" r:id="rId62"/>
    <p:sldId id="293" r:id="rId63"/>
    <p:sldId id="305" r:id="rId64"/>
    <p:sldId id="307" r:id="rId65"/>
    <p:sldId id="309" r:id="rId66"/>
    <p:sldId id="354" r:id="rId67"/>
    <p:sldId id="310" r:id="rId68"/>
    <p:sldId id="311" r:id="rId69"/>
    <p:sldId id="312" r:id="rId70"/>
    <p:sldId id="313" r:id="rId71"/>
    <p:sldId id="356" r:id="rId72"/>
    <p:sldId id="315" r:id="rId73"/>
    <p:sldId id="316" r:id="rId74"/>
    <p:sldId id="317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66" Type="http://schemas.openxmlformats.org/officeDocument/2006/relationships/slide" Target="slides/slide35.xml"/><Relationship Id="rId74" Type="http://schemas.openxmlformats.org/officeDocument/2006/relationships/slide" Target="slides/slide43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17FE-5AD7-464A-8A79-E11BEAD1DBE9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372B6-59ED-4EC3-8401-00F48F1E3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9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161D-8051-440D-BC29-D4EF93D4413A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8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0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5883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334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762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59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36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234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5451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7479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237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582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79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627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271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052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236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732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71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398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216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447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626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79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753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817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795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683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5402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278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305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08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3218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6191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27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476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968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338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491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206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3220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935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2695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0737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35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687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177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758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8761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3446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234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3324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519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844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056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954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210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7554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9663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3987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8980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66250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636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1341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776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021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81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1211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8489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1218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7299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675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0008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1187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73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0302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2226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3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7593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364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744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10604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917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9794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5109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4164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5524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1292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80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1994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3493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9643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254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482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821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13129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9285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4515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6670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7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5491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1588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952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865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1517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4182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208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6275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9188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16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5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35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261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051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742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6312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421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989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809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5213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264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853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1357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4062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180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21953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0151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7534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309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0598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0578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37176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49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059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9552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28123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058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9707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050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7099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5397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3343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6528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4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094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6987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085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6599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0980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1639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394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2503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0590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5802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58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4961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8641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2441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1687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7125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0467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4815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17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9763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9020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42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0782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0985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5797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30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498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093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7288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6750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193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66933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61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0675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416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2223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4160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899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3526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5925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193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9665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1953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0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1786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218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266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923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2577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14607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6777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8323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2869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768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653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8091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89789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4592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8310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170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53394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6274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130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0957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4874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69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0275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742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5370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192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750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4463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0789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19510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1210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9716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1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3032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3408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5682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7291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9502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9090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0388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0589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6066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1947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7340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60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2586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6186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07389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9554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7631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1136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7075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5885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168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3522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66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8931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0010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7187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5206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4009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6201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1314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8349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82542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4779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1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0923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3272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792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0602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0177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7396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5286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928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331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7239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443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46825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8935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3298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7885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772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0971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45612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0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06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68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89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358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8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04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44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49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731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166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13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654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36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256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599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6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79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416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87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0271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562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1396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413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951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167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6045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4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23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764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541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515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024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19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7093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586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3798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163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5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991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9086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744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67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085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646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315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634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583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54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70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72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839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602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40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322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954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8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984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06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4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027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699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082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459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896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769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31442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088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318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485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8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6/12/2023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6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9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2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7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5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1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7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8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3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6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2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3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6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9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6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7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1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0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4" r:id="rId1"/>
    <p:sldLayoutId id="2147484315" r:id="rId2"/>
    <p:sldLayoutId id="2147484316" r:id="rId3"/>
    <p:sldLayoutId id="2147484317" r:id="rId4"/>
    <p:sldLayoutId id="2147484318" r:id="rId5"/>
    <p:sldLayoutId id="2147484319" r:id="rId6"/>
    <p:sldLayoutId id="2147484320" r:id="rId7"/>
    <p:sldLayoutId id="2147484321" r:id="rId8"/>
    <p:sldLayoutId id="2147484322" r:id="rId9"/>
    <p:sldLayoutId id="2147484323" r:id="rId10"/>
    <p:sldLayoutId id="21474843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8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8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7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0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2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18103" y="391862"/>
            <a:ext cx="9970697" cy="603849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제</a:t>
            </a:r>
            <a:r>
              <a:rPr lang="en-US" altLang="ko-KR" sz="3600" dirty="0" smtClean="0">
                <a:latin typeface="+mn-ea"/>
                <a:ea typeface="+mn-ea"/>
              </a:rPr>
              <a:t>42</a:t>
            </a:r>
            <a:r>
              <a:rPr lang="ko-KR" altLang="en-US" sz="3600" dirty="0" smtClean="0"/>
              <a:t>강 </a:t>
            </a:r>
            <a:r>
              <a:rPr lang="ko-KR" altLang="en-US" sz="3600" dirty="0" err="1" smtClean="0"/>
              <a:t>웹뷰</a:t>
            </a:r>
            <a:r>
              <a:rPr lang="en-US" altLang="ko-KR" sz="3600" dirty="0" smtClean="0"/>
              <a:t>(</a:t>
            </a:r>
            <a:r>
              <a:rPr lang="en-US" altLang="ko-KR" sz="3600" dirty="0" err="1" smtClean="0"/>
              <a:t>WebView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를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이용한 </a:t>
            </a:r>
            <a:r>
              <a:rPr lang="ko-KR" altLang="en-US" sz="3600" dirty="0" err="1" smtClean="0"/>
              <a:t>웹페이지</a:t>
            </a:r>
            <a:r>
              <a:rPr lang="ko-KR" altLang="en-US" sz="3600" dirty="0" smtClean="0"/>
              <a:t> 보기    </a:t>
            </a:r>
            <a:endParaRPr lang="ko-KR" altLang="en-US" sz="36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786839" y="1556976"/>
            <a:ext cx="5204761" cy="10889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웹뷰의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원리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웹뷰를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이용한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웹페이지</a:t>
            </a: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출력</a:t>
            </a: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414" t="10154" r="38830" b="5315"/>
          <a:stretch/>
        </p:blipFill>
        <p:spPr>
          <a:xfrm>
            <a:off x="7478796" y="214799"/>
            <a:ext cx="3077307" cy="6429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555" t="9976" r="38523" b="4634"/>
          <a:stretch/>
        </p:blipFill>
        <p:spPr>
          <a:xfrm>
            <a:off x="1336431" y="674415"/>
            <a:ext cx="2919046" cy="61167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184" y="0"/>
            <a:ext cx="4127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solidFill>
                  <a:prstClr val="black"/>
                </a:solidFill>
              </a:rPr>
              <a:t>웹뷰를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이용한 </a:t>
            </a:r>
            <a:r>
              <a:rPr lang="ko-KR" altLang="en-US" sz="2000" dirty="0" err="1">
                <a:solidFill>
                  <a:prstClr val="black"/>
                </a:solidFill>
              </a:rPr>
              <a:t>웹페이지</a:t>
            </a:r>
            <a:r>
              <a:rPr lang="ko-KR" altLang="en-US" sz="2000" dirty="0">
                <a:solidFill>
                  <a:prstClr val="black"/>
                </a:solidFill>
              </a:rPr>
              <a:t> 출력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l"/>
            </a:pPr>
            <a:r>
              <a:rPr lang="en-US" altLang="ko-KR" sz="2000" dirty="0" smtClean="0">
                <a:solidFill>
                  <a:prstClr val="black"/>
                </a:solidFill>
              </a:rPr>
              <a:t>WebView1 </a:t>
            </a:r>
            <a:r>
              <a:rPr lang="ko-KR" altLang="en-US" sz="2000" dirty="0">
                <a:solidFill>
                  <a:prstClr val="black"/>
                </a:solidFill>
              </a:rPr>
              <a:t>프로젝트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98044" y="3921823"/>
            <a:ext cx="518984" cy="593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785158" y="1301262"/>
            <a:ext cx="3780142" cy="2620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9969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8605" b="41384"/>
          <a:stretch/>
        </p:blipFill>
        <p:spPr>
          <a:xfrm>
            <a:off x="58507" y="448234"/>
            <a:ext cx="8426070" cy="45251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7330" y="48664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"&gt;WebView_1&lt;/string&gt;</a:t>
            </a:r>
          </a:p>
          <a:p>
            <a:r>
              <a:rPr lang="en-US" altLang="ko-KR" dirty="0"/>
              <a:t>&lt;/resources&gt;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6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054" y="19343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3574" b="48077"/>
          <a:stretch/>
        </p:blipFill>
        <p:spPr>
          <a:xfrm>
            <a:off x="389123" y="562763"/>
            <a:ext cx="11518033" cy="50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238" y="1028343"/>
            <a:ext cx="87307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tools:context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WebView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webview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6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2961" b="24809"/>
          <a:stretch/>
        </p:blipFill>
        <p:spPr>
          <a:xfrm>
            <a:off x="277905" y="448234"/>
            <a:ext cx="9815664" cy="61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7054" y="-79653"/>
            <a:ext cx="897694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com.example.webview_1;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android.webkit.WebSettings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android.webkit.WebViewClient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WebView</a:t>
            </a:r>
            <a:r>
              <a:rPr lang="en-US" altLang="ko-KR" dirty="0"/>
              <a:t> </a:t>
            </a:r>
            <a:r>
              <a:rPr lang="en-US" altLang="ko-KR" dirty="0" err="1"/>
              <a:t>webview</a:t>
            </a:r>
            <a:r>
              <a:rPr lang="en-US" altLang="ko-KR" dirty="0"/>
              <a:t> = (</a:t>
            </a:r>
            <a:r>
              <a:rPr lang="en-US" altLang="ko-KR" dirty="0" err="1"/>
              <a:t>WebView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R.id.webview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webview.setWebViewClient</a:t>
            </a:r>
            <a:r>
              <a:rPr lang="en-US" altLang="ko-KR" dirty="0"/>
              <a:t>(new </a:t>
            </a:r>
            <a:r>
              <a:rPr lang="en-US" altLang="ko-KR" dirty="0" err="1"/>
              <a:t>WebViewClient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WebSettings</a:t>
            </a:r>
            <a:r>
              <a:rPr lang="en-US" altLang="ko-KR" dirty="0"/>
              <a:t> set = </a:t>
            </a:r>
            <a:r>
              <a:rPr lang="en-US" altLang="ko-KR" dirty="0" err="1"/>
              <a:t>webview.getSettings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set.setJavaScriptEnabled</a:t>
            </a:r>
            <a:r>
              <a:rPr lang="en-US" altLang="ko-KR" dirty="0"/>
              <a:t>(true);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set.setBuiltInZoomControls</a:t>
            </a:r>
            <a:r>
              <a:rPr lang="en-US" altLang="ko-KR" dirty="0"/>
              <a:t>(true);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webview.loadUrl</a:t>
            </a:r>
            <a:r>
              <a:rPr lang="en-US" altLang="ko-KR" dirty="0"/>
              <a:t>("http://www.naver.com");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83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86265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[AndroidManifest.xml]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83067"/>
            <a:ext cx="10997011" cy="61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762" y="0"/>
            <a:ext cx="1082475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&lt;?xml version="1.0" encoding="utf-8"?&gt;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&lt;manifest </a:t>
            </a:r>
            <a:r>
              <a:rPr lang="en-US" altLang="ko-KR" sz="2000" dirty="0" err="1">
                <a:solidFill>
                  <a:prstClr val="black"/>
                </a:solidFill>
              </a:rPr>
              <a:t>xmlns:android</a:t>
            </a:r>
            <a:r>
              <a:rPr lang="en-US" altLang="ko-KR" sz="2000" dirty="0">
                <a:solidFill>
                  <a:prstClr val="black"/>
                </a:solidFill>
              </a:rPr>
              <a:t>="http://schemas.android.com/</a:t>
            </a:r>
            <a:r>
              <a:rPr lang="en-US" altLang="ko-KR" sz="2000" dirty="0" err="1">
                <a:solidFill>
                  <a:prstClr val="black"/>
                </a:solidFill>
              </a:rPr>
              <a:t>apk</a:t>
            </a:r>
            <a:r>
              <a:rPr lang="en-US" altLang="ko-KR" sz="2000" dirty="0">
                <a:solidFill>
                  <a:prstClr val="black"/>
                </a:solidFill>
              </a:rPr>
              <a:t>/res/android"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package="com.example.hybridapp1"&gt;</a:t>
            </a: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    &lt;uses-permission </a:t>
            </a:r>
            <a:r>
              <a:rPr lang="en-US" altLang="ko-KR" sz="2000" dirty="0" err="1">
                <a:solidFill>
                  <a:prstClr val="black"/>
                </a:solidFill>
              </a:rPr>
              <a:t>android:name</a:t>
            </a:r>
            <a:r>
              <a:rPr lang="en-US" altLang="ko-KR" sz="2000" dirty="0">
                <a:solidFill>
                  <a:prstClr val="black"/>
                </a:solidFill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</a:rPr>
              <a:t>android.permission.INTERNET</a:t>
            </a:r>
            <a:r>
              <a:rPr lang="en-US" altLang="ko-KR" sz="2000" dirty="0">
                <a:solidFill>
                  <a:prstClr val="black"/>
                </a:solidFill>
              </a:rPr>
              <a:t>" </a:t>
            </a:r>
            <a:r>
              <a:rPr lang="en-US" altLang="ko-KR" sz="2000" dirty="0" smtClean="0">
                <a:solidFill>
                  <a:prstClr val="black"/>
                </a:solidFill>
              </a:rPr>
              <a:t>/&gt;</a:t>
            </a:r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    &lt;application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>
                <a:solidFill>
                  <a:prstClr val="black"/>
                </a:solidFill>
              </a:rPr>
              <a:t>android:allowBackup</a:t>
            </a:r>
            <a:r>
              <a:rPr lang="en-US" altLang="ko-KR" sz="2000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>
                <a:solidFill>
                  <a:prstClr val="black"/>
                </a:solidFill>
              </a:rPr>
              <a:t>android:icon</a:t>
            </a:r>
            <a:r>
              <a:rPr lang="en-US" altLang="ko-KR" sz="2000" dirty="0">
                <a:solidFill>
                  <a:prstClr val="black"/>
                </a:solidFill>
              </a:rPr>
              <a:t>="@</a:t>
            </a:r>
            <a:r>
              <a:rPr lang="en-US" altLang="ko-KR" sz="2000" dirty="0" err="1">
                <a:solidFill>
                  <a:prstClr val="black"/>
                </a:solidFill>
              </a:rPr>
              <a:t>mipmap</a:t>
            </a:r>
            <a:r>
              <a:rPr lang="en-US" altLang="ko-KR" sz="2000" dirty="0">
                <a:solidFill>
                  <a:prstClr val="black"/>
                </a:solidFill>
              </a:rPr>
              <a:t>/</a:t>
            </a:r>
            <a:r>
              <a:rPr lang="en-US" altLang="ko-KR" sz="2000" dirty="0" err="1">
                <a:solidFill>
                  <a:prstClr val="black"/>
                </a:solidFill>
              </a:rPr>
              <a:t>ic_launcher</a:t>
            </a:r>
            <a:r>
              <a:rPr lang="en-US" altLang="ko-KR" sz="20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>
                <a:solidFill>
                  <a:prstClr val="black"/>
                </a:solidFill>
              </a:rPr>
              <a:t>android:label</a:t>
            </a:r>
            <a:r>
              <a:rPr lang="en-US" altLang="ko-KR" sz="2000" dirty="0">
                <a:solidFill>
                  <a:prstClr val="black"/>
                </a:solidFill>
              </a:rPr>
              <a:t>="@string/</a:t>
            </a:r>
            <a:r>
              <a:rPr lang="en-US" altLang="ko-KR" sz="2000" dirty="0" err="1">
                <a:solidFill>
                  <a:prstClr val="black"/>
                </a:solidFill>
              </a:rPr>
              <a:t>app_name</a:t>
            </a:r>
            <a:r>
              <a:rPr lang="en-US" altLang="ko-KR" sz="2000" dirty="0">
                <a:solidFill>
                  <a:prstClr val="black"/>
                </a:solidFill>
              </a:rPr>
              <a:t>"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>
                <a:solidFill>
                  <a:prstClr val="black"/>
                </a:solidFill>
              </a:rPr>
              <a:t>android:supportsRtl</a:t>
            </a:r>
            <a:r>
              <a:rPr lang="en-US" altLang="ko-KR" sz="2000" dirty="0">
                <a:solidFill>
                  <a:prstClr val="black"/>
                </a:solidFill>
              </a:rPr>
              <a:t>="true"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>
                <a:solidFill>
                  <a:prstClr val="black"/>
                </a:solidFill>
              </a:rPr>
              <a:t>android:theme</a:t>
            </a:r>
            <a:r>
              <a:rPr lang="en-US" altLang="ko-KR" sz="2000" dirty="0">
                <a:solidFill>
                  <a:prstClr val="black"/>
                </a:solidFill>
              </a:rPr>
              <a:t>="@style/</a:t>
            </a:r>
            <a:r>
              <a:rPr lang="en-US" altLang="ko-KR" sz="2000" dirty="0" err="1">
                <a:solidFill>
                  <a:prstClr val="black"/>
                </a:solidFill>
              </a:rPr>
              <a:t>AppTheme</a:t>
            </a:r>
            <a:r>
              <a:rPr lang="en-US" altLang="ko-KR" sz="2000" dirty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   </a:t>
            </a:r>
            <a:r>
              <a:rPr lang="en-US" altLang="ko-KR" sz="2000" dirty="0" err="1">
                <a:solidFill>
                  <a:srgbClr val="FF0000"/>
                </a:solidFill>
              </a:rPr>
              <a:t>android:usesCleartextTraffic</a:t>
            </a:r>
            <a:r>
              <a:rPr lang="en-US" altLang="ko-KR" sz="2000" dirty="0">
                <a:solidFill>
                  <a:srgbClr val="FF0000"/>
                </a:solidFill>
              </a:rPr>
              <a:t>="</a:t>
            </a:r>
            <a:r>
              <a:rPr lang="en-US" altLang="ko-KR" sz="2000" dirty="0" smtClean="0">
                <a:solidFill>
                  <a:srgbClr val="FF0000"/>
                </a:solidFill>
              </a:rPr>
              <a:t>true“</a:t>
            </a:r>
          </a:p>
          <a:p>
            <a:r>
              <a:rPr lang="en-US" altLang="ko-KR" sz="2000" dirty="0" smtClean="0">
                <a:solidFill>
                  <a:prstClr val="black"/>
                </a:solidFill>
              </a:rPr>
              <a:t>       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tools:targetApi</a:t>
            </a:r>
            <a:r>
              <a:rPr lang="en-US" altLang="ko-KR" sz="2000" dirty="0">
                <a:solidFill>
                  <a:prstClr val="black"/>
                </a:solidFill>
              </a:rPr>
              <a:t>="31</a:t>
            </a:r>
            <a:r>
              <a:rPr lang="en-US" altLang="ko-KR" sz="2000" dirty="0" smtClean="0">
                <a:solidFill>
                  <a:prstClr val="black"/>
                </a:solidFill>
              </a:rPr>
              <a:t>"&gt;</a:t>
            </a:r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        &lt;activity </a:t>
            </a:r>
            <a:r>
              <a:rPr lang="en-US" altLang="ko-KR" sz="2000" dirty="0" err="1">
                <a:solidFill>
                  <a:prstClr val="black"/>
                </a:solidFill>
              </a:rPr>
              <a:t>android:name</a:t>
            </a:r>
            <a:r>
              <a:rPr lang="en-US" altLang="ko-KR" sz="2000" dirty="0">
                <a:solidFill>
                  <a:prstClr val="black"/>
                </a:solidFill>
              </a:rPr>
              <a:t>=".</a:t>
            </a:r>
            <a:r>
              <a:rPr lang="en-US" altLang="ko-KR" sz="2000" dirty="0" err="1">
                <a:solidFill>
                  <a:prstClr val="black"/>
                </a:solidFill>
              </a:rPr>
              <a:t>MainActivity</a:t>
            </a:r>
            <a:r>
              <a:rPr lang="en-US" altLang="ko-KR" sz="20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    &lt;intent-filter&gt;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        &lt;action </a:t>
            </a:r>
            <a:r>
              <a:rPr lang="en-US" altLang="ko-KR" sz="2000" dirty="0" err="1">
                <a:solidFill>
                  <a:prstClr val="black"/>
                </a:solidFill>
              </a:rPr>
              <a:t>android:name</a:t>
            </a:r>
            <a:r>
              <a:rPr lang="en-US" altLang="ko-KR" sz="2000" dirty="0">
                <a:solidFill>
                  <a:prstClr val="black"/>
                </a:solidFill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</a:rPr>
              <a:t>android.intent.action.MAIN</a:t>
            </a:r>
            <a:r>
              <a:rPr lang="en-US" altLang="ko-KR" sz="2000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        &lt;category </a:t>
            </a:r>
            <a:r>
              <a:rPr lang="en-US" altLang="ko-KR" sz="2000" dirty="0" err="1">
                <a:solidFill>
                  <a:prstClr val="black"/>
                </a:solidFill>
              </a:rPr>
              <a:t>android:name</a:t>
            </a:r>
            <a:r>
              <a:rPr lang="en-US" altLang="ko-KR" sz="2000" dirty="0">
                <a:solidFill>
                  <a:prstClr val="black"/>
                </a:solidFill>
              </a:rPr>
              <a:t>="</a:t>
            </a:r>
            <a:r>
              <a:rPr lang="en-US" altLang="ko-KR" sz="2000" dirty="0" err="1">
                <a:solidFill>
                  <a:prstClr val="black"/>
                </a:solidFill>
              </a:rPr>
              <a:t>android.intent.category.LAUNCHER</a:t>
            </a:r>
            <a:r>
              <a:rPr lang="en-US" altLang="ko-KR" sz="2000" dirty="0">
                <a:solidFill>
                  <a:prstClr val="black"/>
                </a:solidFill>
              </a:rPr>
              <a:t>" /&gt;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    &lt;/intent-filter&gt;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    &lt;/activity&gt;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    &lt;/application&gt;</a:t>
            </a:r>
          </a:p>
          <a:p>
            <a:r>
              <a:rPr lang="en-US" altLang="ko-KR" sz="2000" dirty="0">
                <a:solidFill>
                  <a:prstClr val="black"/>
                </a:solidFill>
              </a:rPr>
              <a:t>&lt;/manifest&gt;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4802" y="1166548"/>
            <a:ext cx="9318172" cy="5138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85238" y="3188244"/>
            <a:ext cx="3653771" cy="47814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8737" y="3003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8748737" y="1608056"/>
            <a:ext cx="248613" cy="1395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9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8821" t="10689" r="38764" b="-572"/>
          <a:stretch/>
        </p:blipFill>
        <p:spPr>
          <a:xfrm>
            <a:off x="9960352" y="1595715"/>
            <a:ext cx="2231647" cy="4800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8391" t="10730" r="38750" b="243"/>
          <a:stretch/>
        </p:blipFill>
        <p:spPr>
          <a:xfrm>
            <a:off x="3769743" y="334108"/>
            <a:ext cx="3081772" cy="6438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38654" t="10563" r="38607" b="-967"/>
          <a:stretch/>
        </p:blipFill>
        <p:spPr>
          <a:xfrm>
            <a:off x="379541" y="487582"/>
            <a:ext cx="2986822" cy="63704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8009" t="10460" r="38690" b="448"/>
          <a:stretch/>
        </p:blipFill>
        <p:spPr>
          <a:xfrm>
            <a:off x="7646940" y="113705"/>
            <a:ext cx="2147649" cy="44051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3153"/>
            <a:ext cx="326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solidFill>
                  <a:prstClr val="black"/>
                </a:solidFill>
              </a:rPr>
              <a:t>URL</a:t>
            </a:r>
            <a:r>
              <a:rPr lang="ko-KR" altLang="en-US" sz="2400" dirty="0" smtClean="0">
                <a:solidFill>
                  <a:prstClr val="black"/>
                </a:solidFill>
              </a:rPr>
              <a:t>주소목록 버튼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85728" y="4452799"/>
            <a:ext cx="560173" cy="683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1145901" y="1406105"/>
            <a:ext cx="2782758" cy="3388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011271" y="1004047"/>
            <a:ext cx="2958353" cy="902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590141" y="2294965"/>
            <a:ext cx="4584800" cy="281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3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028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208" t="-371" r="42588" b="36372"/>
          <a:stretch/>
        </p:blipFill>
        <p:spPr>
          <a:xfrm>
            <a:off x="465824" y="369332"/>
            <a:ext cx="10015269" cy="62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080" y="157898"/>
            <a:ext cx="264207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웹페이지</a:t>
            </a: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출력의 원리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3541" y="471830"/>
            <a:ext cx="255069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(1) </a:t>
            </a:r>
            <a:r>
              <a:rPr lang="ko-KR" altLang="en-US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웹페이지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출력의 예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03925" y="857396"/>
            <a:ext cx="3728127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85750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  <a:tab pos="803275" algn="l"/>
              </a:tabLst>
              <a:defRPr/>
            </a:pPr>
            <a:r>
              <a:rPr lang="ko-KR" altLang="en-US" sz="1400" dirty="0"/>
              <a:t>디바이스 종류에 따른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출력</a:t>
            </a:r>
            <a:endParaRPr kumimoji="1" lang="en-US" altLang="ko-KR" sz="13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t="14191" r="17023" b="8000"/>
          <a:stretch/>
        </p:blipFill>
        <p:spPr bwMode="auto">
          <a:xfrm>
            <a:off x="3851678" y="386976"/>
            <a:ext cx="7002818" cy="527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77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6670" y="469534"/>
            <a:ext cx="80973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&lt;resources&gt;</a:t>
            </a:r>
          </a:p>
          <a:p>
            <a:r>
              <a:rPr lang="en-US" altLang="ko-KR" dirty="0"/>
              <a:t>    &lt;string name="</a:t>
            </a:r>
            <a:r>
              <a:rPr lang="en-US" altLang="ko-KR" dirty="0" err="1"/>
              <a:t>app_name</a:t>
            </a:r>
            <a:r>
              <a:rPr lang="en-US" altLang="ko-KR" dirty="0"/>
              <a:t>"&gt;WebView2&lt;/string&gt;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name="act_name1"&gt;</a:t>
            </a:r>
            <a:r>
              <a:rPr lang="ko-KR" altLang="en-US" dirty="0"/>
              <a:t>웹사이트 목록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name="act_name2"&gt;</a:t>
            </a:r>
            <a:r>
              <a:rPr lang="ko-KR" altLang="en-US" dirty="0"/>
              <a:t>웹사이트</a:t>
            </a:r>
            <a:r>
              <a:rPr lang="en-US" altLang="ko-KR" dirty="0"/>
              <a:t>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name="website1"&gt;</a:t>
            </a:r>
            <a:r>
              <a:rPr lang="ko-KR" altLang="en-US" dirty="0" err="1"/>
              <a:t>구굴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name="url1"&gt;http://www.google.com&lt;/string&gt;</a:t>
            </a:r>
          </a:p>
          <a:p>
            <a:endParaRPr lang="en-US" altLang="ko-KR" dirty="0"/>
          </a:p>
          <a:p>
            <a:r>
              <a:rPr lang="en-US" altLang="ko-KR" dirty="0"/>
              <a:t>    &lt;string name="website2"&gt;</a:t>
            </a:r>
            <a:r>
              <a:rPr lang="ko-KR" altLang="en-US" dirty="0" err="1"/>
              <a:t>네이버</a:t>
            </a:r>
            <a:r>
              <a:rPr lang="en-US" altLang="ko-KR" dirty="0"/>
              <a:t>&lt;/string&gt;</a:t>
            </a:r>
          </a:p>
          <a:p>
            <a:r>
              <a:rPr lang="en-US" altLang="ko-KR" dirty="0"/>
              <a:t>    &lt;string name="url2"&gt;http://www.naver.com&lt;/string&gt;</a:t>
            </a:r>
          </a:p>
          <a:p>
            <a:r>
              <a:rPr lang="en-US" altLang="ko-KR" dirty="0"/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15410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505" b="13605"/>
          <a:stretch/>
        </p:blipFill>
        <p:spPr>
          <a:xfrm>
            <a:off x="1582615" y="583446"/>
            <a:ext cx="8337762" cy="5915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6901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0498" y="86916"/>
            <a:ext cx="9704717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android:paddingBottom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android:paddingLeft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android:paddingRight</a:t>
            </a:r>
            <a:r>
              <a:rPr lang="en-US" altLang="ko-KR" sz="1400" dirty="0"/>
              <a:t>="20dp"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android:paddingTop</a:t>
            </a:r>
            <a:r>
              <a:rPr lang="en-US" altLang="ko-KR" sz="1400" dirty="0"/>
              <a:t>="20dp"&gt;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LinearLayout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="@+id/url1"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android:clickable</a:t>
            </a:r>
            <a:r>
              <a:rPr lang="en-US" altLang="ko-KR" sz="1400" dirty="0"/>
              <a:t>="true"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goToURL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android:tag</a:t>
            </a:r>
            <a:r>
              <a:rPr lang="en-US" altLang="ko-KR" sz="1400" dirty="0"/>
              <a:t>="@string/url1" 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TextView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="40sp"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="@string/website1"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android:textSize</a:t>
            </a:r>
            <a:r>
              <a:rPr lang="en-US" altLang="ko-KR" sz="1400" dirty="0"/>
              <a:t>="18sp"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android:gravity</a:t>
            </a:r>
            <a:r>
              <a:rPr lang="en-US" altLang="ko-KR" sz="1400" dirty="0"/>
              <a:t>="center"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android:textColor</a:t>
            </a:r>
            <a:r>
              <a:rPr lang="en-US" altLang="ko-KR" sz="1400" dirty="0"/>
              <a:t>="#</a:t>
            </a:r>
            <a:r>
              <a:rPr lang="en-US" altLang="ko-KR" sz="1400" dirty="0" err="1"/>
              <a:t>ffffff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android:background</a:t>
            </a:r>
            <a:r>
              <a:rPr lang="en-US" altLang="ko-KR" sz="1400" dirty="0"/>
              <a:t>="#33000000" /&gt;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TextView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="@string/url1"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android:textSize</a:t>
            </a:r>
            <a:r>
              <a:rPr lang="en-US" altLang="ko-KR" sz="1400" dirty="0"/>
              <a:t>="15sp"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android:textColor</a:t>
            </a:r>
            <a:r>
              <a:rPr lang="en-US" altLang="ko-KR" sz="1400" dirty="0"/>
              <a:t>="#0000ff" /&gt;</a:t>
            </a:r>
          </a:p>
          <a:p>
            <a:r>
              <a:rPr lang="en-US" altLang="ko-KR" sz="1400" dirty="0"/>
              <a:t>    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53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6762" y="541926"/>
            <a:ext cx="89714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LinearLayout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android:id</a:t>
            </a:r>
            <a:r>
              <a:rPr lang="en-US" altLang="ko-KR" sz="1400" dirty="0"/>
              <a:t>="@+id/url2"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android:orientation</a:t>
            </a:r>
            <a:r>
              <a:rPr lang="en-US" altLang="ko-KR" sz="1400" dirty="0"/>
              <a:t>="vertical"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android:clickable</a:t>
            </a:r>
            <a:r>
              <a:rPr lang="en-US" altLang="ko-KR" sz="1400" dirty="0"/>
              <a:t>="true"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android:onClick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goToURL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android:tag</a:t>
            </a:r>
            <a:r>
              <a:rPr lang="en-US" altLang="ko-KR" sz="1400" dirty="0"/>
              <a:t>="@string/url2" 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TextView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="40sp"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="@string/website2"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android:textSize</a:t>
            </a:r>
            <a:r>
              <a:rPr lang="en-US" altLang="ko-KR" sz="1400" dirty="0"/>
              <a:t>="18sp"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android:gravity</a:t>
            </a:r>
            <a:r>
              <a:rPr lang="en-US" altLang="ko-KR" sz="1400" dirty="0"/>
              <a:t>="center"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android:textColor</a:t>
            </a:r>
            <a:r>
              <a:rPr lang="en-US" altLang="ko-KR" sz="1400" dirty="0"/>
              <a:t>="#</a:t>
            </a:r>
            <a:r>
              <a:rPr lang="en-US" altLang="ko-KR" sz="1400" dirty="0" err="1"/>
              <a:t>ffffff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android:background</a:t>
            </a:r>
            <a:r>
              <a:rPr lang="en-US" altLang="ko-KR" sz="1400" dirty="0"/>
              <a:t>="#33000000" /&gt;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TextView</a:t>
            </a:r>
            <a:endParaRPr lang="en-US" altLang="ko-KR" sz="1400" dirty="0"/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android:layout_width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android:layout_height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wrap_content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</a:t>
            </a:r>
            <a:r>
              <a:rPr lang="en-US" altLang="ko-KR" sz="1400" dirty="0"/>
              <a:t>="@string/url2"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android:textSize</a:t>
            </a:r>
            <a:r>
              <a:rPr lang="en-US" altLang="ko-KR" sz="1400" dirty="0"/>
              <a:t>="15sp"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android:textColor</a:t>
            </a:r>
            <a:r>
              <a:rPr lang="en-US" altLang="ko-KR" sz="1400" dirty="0"/>
              <a:t>="#0000ff" /&gt;</a:t>
            </a:r>
          </a:p>
          <a:p>
            <a:r>
              <a:rPr lang="en-US" altLang="ko-KR" sz="1400" dirty="0"/>
              <a:t>    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4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[webpage.xml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616" b="18826"/>
          <a:stretch/>
        </p:blipFill>
        <p:spPr>
          <a:xfrm>
            <a:off x="189783" y="369332"/>
            <a:ext cx="10463840" cy="63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8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442" b="35043"/>
          <a:stretch/>
        </p:blipFill>
        <p:spPr>
          <a:xfrm>
            <a:off x="189780" y="181153"/>
            <a:ext cx="11605273" cy="6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4361" y="692390"/>
            <a:ext cx="84337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android:paddingBottom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android:paddingLeft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android:paddingRight</a:t>
            </a:r>
            <a:r>
              <a:rPr lang="en-US" altLang="ko-KR" dirty="0"/>
              <a:t>="20dp"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android:paddingTop</a:t>
            </a:r>
            <a:r>
              <a:rPr lang="en-US" altLang="ko-KR" dirty="0"/>
              <a:t>="20dp"&gt;</a:t>
            </a:r>
          </a:p>
          <a:p>
            <a:r>
              <a:rPr lang="en-US" altLang="ko-KR" dirty="0"/>
              <a:t>    &lt;</a:t>
            </a:r>
            <a:r>
              <a:rPr lang="en-US" altLang="ko-KR" dirty="0" err="1"/>
              <a:t>WebView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webview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455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12" y="-77637"/>
            <a:ext cx="20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7580" b="23213"/>
          <a:stretch/>
        </p:blipFill>
        <p:spPr>
          <a:xfrm>
            <a:off x="517585" y="291695"/>
            <a:ext cx="9385539" cy="64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1161" y="212671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com.example.webview_2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android.content.Intent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android.widget.LinearLayout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goToURL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id = </a:t>
            </a:r>
            <a:r>
              <a:rPr lang="en-US" altLang="ko-KR" dirty="0" err="1"/>
              <a:t>v.getId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LinearLayout</a:t>
            </a:r>
            <a:r>
              <a:rPr lang="en-US" altLang="ko-KR" dirty="0"/>
              <a:t> layout = (</a:t>
            </a:r>
            <a:r>
              <a:rPr lang="en-US" altLang="ko-KR" dirty="0" err="1"/>
              <a:t>LinearLayout</a:t>
            </a:r>
            <a:r>
              <a:rPr lang="en-US" altLang="ko-KR" dirty="0"/>
              <a:t>)</a:t>
            </a:r>
            <a:r>
              <a:rPr lang="en-US" altLang="ko-KR" dirty="0" err="1"/>
              <a:t>findViewById</a:t>
            </a:r>
            <a:r>
              <a:rPr lang="en-US" altLang="ko-KR" dirty="0"/>
              <a:t>(id);</a:t>
            </a:r>
          </a:p>
          <a:p>
            <a:r>
              <a:rPr lang="en-US" altLang="ko-KR" dirty="0"/>
              <a:t>        String tag = (String)</a:t>
            </a:r>
            <a:r>
              <a:rPr lang="en-US" altLang="ko-KR" dirty="0" err="1"/>
              <a:t>layout.getTag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/>
              <a:t>        Intent it = new Intent(this, </a:t>
            </a:r>
            <a:r>
              <a:rPr lang="en-US" altLang="ko-KR" dirty="0" err="1"/>
              <a:t>webpage.class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it.putExtra</a:t>
            </a:r>
            <a:r>
              <a:rPr lang="en-US" altLang="ko-KR" dirty="0"/>
              <a:t>("</a:t>
            </a:r>
            <a:r>
              <a:rPr lang="en-US" altLang="ko-KR" dirty="0" err="1"/>
              <a:t>it_tag</a:t>
            </a:r>
            <a:r>
              <a:rPr lang="en-US" altLang="ko-KR" dirty="0"/>
              <a:t>", tag);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startActivity</a:t>
            </a:r>
            <a:r>
              <a:rPr lang="en-US" altLang="ko-KR" dirty="0"/>
              <a:t>(it);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02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7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[WebPage.java]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644" b="13110"/>
          <a:stretch/>
        </p:blipFill>
        <p:spPr>
          <a:xfrm>
            <a:off x="1871932" y="-1"/>
            <a:ext cx="8246853" cy="67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2771" y="114766"/>
            <a:ext cx="255069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(2) </a:t>
            </a:r>
            <a:r>
              <a:rPr lang="ko-KR" altLang="en-US" b="1" dirty="0" err="1">
                <a:latin typeface="Tahoma" pitchFamily="34" charset="0"/>
                <a:ea typeface="나눔고딕" pitchFamily="50" charset="-127"/>
                <a:cs typeface="Tahoma" pitchFamily="34" charset="0"/>
              </a:rPr>
              <a:t>웹페이지</a:t>
            </a: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 출력 원리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958" y="428698"/>
            <a:ext cx="10657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ko-KR" b="1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웹서버로부터</a:t>
            </a:r>
            <a:r>
              <a:rPr lang="ko-KR" altLang="en-US" dirty="0">
                <a:solidFill>
                  <a:prstClr val="black"/>
                </a:solidFill>
              </a:rPr>
              <a:t> 다운로드 받은 </a:t>
            </a:r>
            <a:r>
              <a:rPr lang="en-US" altLang="ko-KR" b="1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기반의 </a:t>
            </a:r>
            <a:r>
              <a:rPr lang="ko-KR" altLang="en-US" dirty="0" err="1">
                <a:solidFill>
                  <a:prstClr val="black"/>
                </a:solidFill>
              </a:rPr>
              <a:t>웹페이지를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b="1" dirty="0" err="1" smtClean="0">
                <a:solidFill>
                  <a:prstClr val="black"/>
                </a:solidFill>
              </a:rPr>
              <a:t>WebView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 </a:t>
            </a:r>
            <a:r>
              <a:rPr lang="ko-KR" altLang="en-US" dirty="0">
                <a:solidFill>
                  <a:prstClr val="black"/>
                </a:solidFill>
              </a:rPr>
              <a:t>클래스를 이용하여 </a:t>
            </a:r>
            <a:r>
              <a:rPr lang="ko-KR" altLang="en-US" dirty="0" err="1">
                <a:solidFill>
                  <a:prstClr val="black"/>
                </a:solidFill>
              </a:rPr>
              <a:t>웹브라우저와</a:t>
            </a:r>
            <a:r>
              <a:rPr lang="ko-KR" altLang="en-US" dirty="0">
                <a:solidFill>
                  <a:prstClr val="black"/>
                </a:solidFill>
              </a:rPr>
              <a:t> 같은 형식으로 출력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33333" r="19166" b="21047"/>
          <a:stretch/>
        </p:blipFill>
        <p:spPr bwMode="auto">
          <a:xfrm>
            <a:off x="695958" y="1192596"/>
            <a:ext cx="10493145" cy="401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24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1354" y="129102"/>
            <a:ext cx="921433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package com.example.webview_2;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android.content.Intent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android.os.Bundle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android.webkit.WebSettings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android.webkit.WebView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android.webkit.WebViewClient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androidx.appcompat.app.AppCompatActivity</a:t>
            </a:r>
            <a:r>
              <a:rPr lang="en-US" altLang="ko-KR" sz="1600" dirty="0"/>
              <a:t>;</a:t>
            </a:r>
          </a:p>
          <a:p>
            <a:endParaRPr lang="en-US" altLang="ko-KR" sz="1600" dirty="0"/>
          </a:p>
          <a:p>
            <a:r>
              <a:rPr lang="en-US" altLang="ko-KR" sz="1600" dirty="0"/>
              <a:t>public class webpage extends </a:t>
            </a:r>
            <a:r>
              <a:rPr lang="en-US" altLang="ko-KR" sz="1600" dirty="0" err="1"/>
              <a:t>AppCompatActivity</a:t>
            </a:r>
            <a:r>
              <a:rPr lang="en-US" altLang="ko-KR" sz="1600" dirty="0"/>
              <a:t> {</a:t>
            </a:r>
          </a:p>
          <a:p>
            <a:r>
              <a:rPr lang="en-US" altLang="ko-KR" sz="1600" dirty="0"/>
              <a:t>    @Override</a:t>
            </a:r>
          </a:p>
          <a:p>
            <a:r>
              <a:rPr lang="en-US" altLang="ko-KR" sz="1600" dirty="0"/>
              <a:t>    protected void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(Bundle 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super.onCreate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savedInstanceState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R.layout.webpage</a:t>
            </a:r>
            <a:r>
              <a:rPr lang="en-US" altLang="ko-KR" sz="1600" dirty="0"/>
              <a:t>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Intent it = </a:t>
            </a:r>
            <a:r>
              <a:rPr lang="en-US" altLang="ko-KR" sz="1600" dirty="0" err="1"/>
              <a:t>getIntent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String tag = </a:t>
            </a:r>
            <a:r>
              <a:rPr lang="en-US" altLang="ko-KR" sz="1600" dirty="0" err="1"/>
              <a:t>it.getStringExtra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it_tag</a:t>
            </a:r>
            <a:r>
              <a:rPr lang="en-US" altLang="ko-KR" sz="1600" dirty="0"/>
              <a:t>");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WebView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webview</a:t>
            </a:r>
            <a:r>
              <a:rPr lang="en-US" altLang="ko-KR" sz="1600" dirty="0"/>
              <a:t> = (</a:t>
            </a:r>
            <a:r>
              <a:rPr lang="en-US" altLang="ko-KR" sz="1600" dirty="0" err="1"/>
              <a:t>WebView</a:t>
            </a:r>
            <a:r>
              <a:rPr lang="en-US" altLang="ko-KR" sz="1600" dirty="0"/>
              <a:t>)</a:t>
            </a:r>
            <a:r>
              <a:rPr lang="en-US" altLang="ko-KR" sz="1600" dirty="0" err="1"/>
              <a:t>findViewById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R.id.webview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webview.setWebViewClient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WebViewClient</a:t>
            </a:r>
            <a:r>
              <a:rPr lang="en-US" altLang="ko-KR" sz="1600" dirty="0"/>
              <a:t>());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WebSettings</a:t>
            </a:r>
            <a:r>
              <a:rPr lang="en-US" altLang="ko-KR" sz="1600" dirty="0"/>
              <a:t> set = </a:t>
            </a:r>
            <a:r>
              <a:rPr lang="en-US" altLang="ko-KR" sz="1600" dirty="0" err="1"/>
              <a:t>webview.getSettings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set.setJavaScriptEnabled</a:t>
            </a:r>
            <a:r>
              <a:rPr lang="en-US" altLang="ko-KR" sz="1600" dirty="0"/>
              <a:t>(true);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set.setBuiltInZoomControls</a:t>
            </a:r>
            <a:r>
              <a:rPr lang="en-US" altLang="ko-KR" sz="1600" dirty="0"/>
              <a:t>(true);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webview.loadUrl</a:t>
            </a:r>
            <a:r>
              <a:rPr lang="en-US" altLang="ko-KR" sz="1600" dirty="0"/>
              <a:t>(tag);</a:t>
            </a:r>
          </a:p>
          <a:p>
            <a:r>
              <a:rPr lang="en-US" altLang="ko-KR" sz="1600" dirty="0"/>
              <a:t>    }</a:t>
            </a:r>
          </a:p>
          <a:p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149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0385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[AndroidManifest.xml]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612" b="27696"/>
          <a:stretch/>
        </p:blipFill>
        <p:spPr>
          <a:xfrm>
            <a:off x="206188" y="448235"/>
            <a:ext cx="10713858" cy="58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2829" y="883583"/>
            <a:ext cx="8290560" cy="3135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830" y="4543500"/>
            <a:ext cx="8290559" cy="10276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222" y="131716"/>
            <a:ext cx="935103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&lt;?xml version="1.0" encoding="utf-8"?&gt;</a:t>
            </a:r>
          </a:p>
          <a:p>
            <a:r>
              <a:rPr lang="en-US" altLang="ko-KR" sz="1600" dirty="0"/>
              <a:t>&lt;manifest </a:t>
            </a:r>
            <a:r>
              <a:rPr lang="en-US" altLang="ko-KR" sz="1600" dirty="0" err="1"/>
              <a:t>xmlns:android</a:t>
            </a:r>
            <a:r>
              <a:rPr lang="en-US" altLang="ko-KR" sz="1600" dirty="0"/>
              <a:t>="http://schemas.android.com/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/res/android"</a:t>
            </a:r>
          </a:p>
          <a:p>
            <a:r>
              <a:rPr lang="en-US" altLang="ko-KR" sz="1600" dirty="0"/>
              <a:t>    package="com.example.webview2"&gt;</a:t>
            </a:r>
          </a:p>
          <a:p>
            <a:r>
              <a:rPr lang="en-US" altLang="ko-KR" sz="1600" dirty="0"/>
              <a:t>    &lt;uses-permission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android.permission.INTERNET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&lt;application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android:allowBackup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</a:t>
            </a:r>
            <a:r>
              <a:rPr lang="en-US" altLang="ko-KR" sz="1600" dirty="0" err="1"/>
              <a:t>app_name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android:roundIcon</a:t>
            </a:r>
            <a:r>
              <a:rPr lang="en-US" altLang="ko-KR" sz="1600" dirty="0"/>
              <a:t>="@</a:t>
            </a:r>
            <a:r>
              <a:rPr lang="en-US" altLang="ko-KR" sz="1600" dirty="0" err="1"/>
              <a:t>mipmap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ic_launcher_round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android:supportsRtl</a:t>
            </a:r>
            <a:r>
              <a:rPr lang="en-US" altLang="ko-KR" sz="1600" dirty="0"/>
              <a:t>="true"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android:theme</a:t>
            </a:r>
            <a:r>
              <a:rPr lang="en-US" altLang="ko-KR" sz="1600" dirty="0"/>
              <a:t>="@style/</a:t>
            </a:r>
            <a:r>
              <a:rPr lang="en-US" altLang="ko-KR" sz="1600" dirty="0" err="1"/>
              <a:t>AppTheme</a:t>
            </a:r>
            <a:r>
              <a:rPr lang="en-US" altLang="ko-KR" sz="1600" dirty="0"/>
              <a:t>"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</a:t>
            </a:r>
            <a:r>
              <a:rPr lang="en-US" altLang="ko-KR" sz="1600" dirty="0" err="1">
                <a:solidFill>
                  <a:srgbClr val="FF0000"/>
                </a:solidFill>
              </a:rPr>
              <a:t>android:usesCleartextTraffic</a:t>
            </a:r>
            <a:r>
              <a:rPr lang="en-US" altLang="ko-KR" sz="1600" dirty="0" smtClean="0">
                <a:solidFill>
                  <a:srgbClr val="FF0000"/>
                </a:solidFill>
              </a:rPr>
              <a:t>="true</a:t>
            </a:r>
            <a:r>
              <a:rPr lang="en-US" altLang="ko-KR" sz="1600" dirty="0">
                <a:solidFill>
                  <a:srgbClr val="FF0000"/>
                </a:solidFill>
              </a:rPr>
              <a:t>"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       </a:t>
            </a:r>
            <a:r>
              <a:rPr lang="en-US" altLang="ko-KR" sz="1600" dirty="0" err="1">
                <a:solidFill>
                  <a:srgbClr val="FF0000"/>
                </a:solidFill>
              </a:rPr>
              <a:t>tools:targetApi</a:t>
            </a:r>
            <a:r>
              <a:rPr lang="en-US" altLang="ko-KR" sz="1600" dirty="0">
                <a:solidFill>
                  <a:srgbClr val="FF0000"/>
                </a:solidFill>
              </a:rPr>
              <a:t>="31</a:t>
            </a:r>
            <a:r>
              <a:rPr lang="en-US" altLang="ko-KR" sz="1600" dirty="0" smtClean="0">
                <a:solidFill>
                  <a:srgbClr val="FF0000"/>
                </a:solidFill>
              </a:rPr>
              <a:t>"&gt;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    &lt;activity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"&gt;</a:t>
            </a:r>
          </a:p>
          <a:p>
            <a:r>
              <a:rPr lang="en-US" altLang="ko-KR" sz="1600" dirty="0"/>
              <a:t>            &lt;intent-filter&gt;</a:t>
            </a:r>
          </a:p>
          <a:p>
            <a:r>
              <a:rPr lang="en-US" altLang="ko-KR" sz="1600" dirty="0"/>
              <a:t>                &lt;action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android.intent.action.MAIN</a:t>
            </a:r>
            <a:r>
              <a:rPr lang="en-US" altLang="ko-KR" sz="1600" dirty="0"/>
              <a:t>" </a:t>
            </a:r>
            <a:r>
              <a:rPr lang="en-US" altLang="ko-KR" sz="1600" dirty="0" smtClean="0"/>
              <a:t>/&gt;</a:t>
            </a:r>
            <a:endParaRPr lang="en-US" altLang="ko-KR" sz="1600" dirty="0"/>
          </a:p>
          <a:p>
            <a:r>
              <a:rPr lang="en-US" altLang="ko-KR" sz="1600" dirty="0"/>
              <a:t>                &lt;category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android.intent.category.LAUNCHER</a:t>
            </a:r>
            <a:r>
              <a:rPr lang="en-US" altLang="ko-KR" sz="1600" dirty="0"/>
              <a:t>" /&gt;</a:t>
            </a:r>
          </a:p>
          <a:p>
            <a:r>
              <a:rPr lang="en-US" altLang="ko-KR" sz="1600" dirty="0"/>
              <a:t>            &lt;/intent-filter&gt;</a:t>
            </a:r>
          </a:p>
          <a:p>
            <a:r>
              <a:rPr lang="en-US" altLang="ko-KR" sz="1600" dirty="0"/>
              <a:t>        &lt;/activity&gt;</a:t>
            </a:r>
          </a:p>
          <a:p>
            <a:r>
              <a:rPr lang="en-US" altLang="ko-KR" sz="1600" dirty="0"/>
              <a:t>        &lt;activity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android:name</a:t>
            </a:r>
            <a:r>
              <a:rPr lang="en-US" altLang="ko-KR" sz="1600" dirty="0"/>
              <a:t>=".webpage"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android:label</a:t>
            </a:r>
            <a:r>
              <a:rPr lang="en-US" altLang="ko-KR" sz="1600" dirty="0"/>
              <a:t>="@string/act_name2" &gt;</a:t>
            </a:r>
          </a:p>
          <a:p>
            <a:r>
              <a:rPr lang="en-US" altLang="ko-KR" sz="1600" dirty="0"/>
              <a:t>        &lt;/activity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    &lt;/application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&lt;/manifest&gt;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50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38587" t="10381" r="38670" b="26"/>
          <a:stretch/>
        </p:blipFill>
        <p:spPr>
          <a:xfrm>
            <a:off x="3593569" y="180404"/>
            <a:ext cx="2990454" cy="6319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559" t="10857" r="39055" b="862"/>
          <a:stretch/>
        </p:blipFill>
        <p:spPr>
          <a:xfrm>
            <a:off x="145239" y="589084"/>
            <a:ext cx="2485818" cy="525888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 flipH="1" flipV="1">
            <a:off x="276046" y="3912577"/>
            <a:ext cx="543464" cy="5423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819510" y="1160253"/>
            <a:ext cx="2656936" cy="275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145" y="-426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URL</a:t>
            </a:r>
            <a:r>
              <a:rPr lang="ko-KR" altLang="en-US" dirty="0" smtClean="0"/>
              <a:t>창에 주소 입력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6" idx="5"/>
          </p:cNvCxnSpPr>
          <p:nvPr/>
        </p:nvCxnSpPr>
        <p:spPr>
          <a:xfrm flipV="1">
            <a:off x="5729386" y="1477108"/>
            <a:ext cx="3432199" cy="192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088796" y="1352854"/>
            <a:ext cx="750498" cy="370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38887" t="10652" r="38709" b="-770"/>
          <a:stretch/>
        </p:blipFill>
        <p:spPr>
          <a:xfrm>
            <a:off x="9161585" y="147468"/>
            <a:ext cx="2907323" cy="62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3699" b="49679"/>
          <a:stretch/>
        </p:blipFill>
        <p:spPr>
          <a:xfrm>
            <a:off x="107578" y="458979"/>
            <a:ext cx="10372163" cy="5214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0" y="48588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&lt;resources&gt;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&lt;string name="</a:t>
            </a:r>
            <a:r>
              <a:rPr lang="en-US" altLang="ko-KR" dirty="0" err="1">
                <a:solidFill>
                  <a:srgbClr val="FF0000"/>
                </a:solidFill>
              </a:rPr>
              <a:t>app_name</a:t>
            </a:r>
            <a:r>
              <a:rPr lang="en-US" altLang="ko-KR" dirty="0">
                <a:solidFill>
                  <a:srgbClr val="FF0000"/>
                </a:solidFill>
              </a:rPr>
              <a:t>"&gt;WebView3&lt;/string&gt;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&lt;/resources&gt;</a:t>
            </a:r>
          </a:p>
        </p:txBody>
      </p:sp>
    </p:spTree>
    <p:extLst>
      <p:ext uri="{BB962C8B-B14F-4D97-AF65-F5344CB8AC3E}">
        <p14:creationId xmlns:p14="http://schemas.microsoft.com/office/powerpoint/2010/main" val="8775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431" y="-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9104" b="20467"/>
          <a:stretch/>
        </p:blipFill>
        <p:spPr>
          <a:xfrm>
            <a:off x="130431" y="369331"/>
            <a:ext cx="10109124" cy="63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598" r="37152" b="6058"/>
          <a:stretch/>
        </p:blipFill>
        <p:spPr>
          <a:xfrm>
            <a:off x="125506" y="79131"/>
            <a:ext cx="7866702" cy="66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1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3915" y="504995"/>
            <a:ext cx="882747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fill_parent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fill_parent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android:orientation</a:t>
            </a:r>
            <a:r>
              <a:rPr lang="en-US" altLang="ko-KR" dirty="0"/>
              <a:t>="vertical" 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LinearLayout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="@+id/linearLayout1"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 &gt;</a:t>
            </a:r>
          </a:p>
          <a:p>
            <a:endParaRPr lang="en-US" altLang="ko-KR" dirty="0"/>
          </a:p>
          <a:p>
            <a:r>
              <a:rPr lang="en-US" altLang="ko-KR" dirty="0"/>
              <a:t>        &lt;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edtUrl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android:layout_weight</a:t>
            </a:r>
            <a:r>
              <a:rPr lang="en-US" altLang="ko-KR" dirty="0"/>
              <a:t>="1"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android:hint</a:t>
            </a:r>
            <a:r>
              <a:rPr lang="en-US" altLang="ko-KR" dirty="0"/>
              <a:t>="URL</a:t>
            </a:r>
            <a:r>
              <a:rPr lang="ko-KR" altLang="en-US" dirty="0"/>
              <a:t>을 입력하세요</a:t>
            </a:r>
            <a:r>
              <a:rPr lang="en-US" altLang="ko-KR" dirty="0"/>
              <a:t>."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android:singleLine</a:t>
            </a:r>
            <a:r>
              <a:rPr lang="en-US" altLang="ko-KR" dirty="0"/>
              <a:t>="true" &gt;</a:t>
            </a:r>
          </a:p>
          <a:p>
            <a:r>
              <a:rPr lang="en-US" altLang="ko-KR" dirty="0"/>
              <a:t>        &lt;/</a:t>
            </a:r>
            <a:r>
              <a:rPr lang="en-US" altLang="ko-KR" dirty="0" err="1"/>
              <a:t>EditText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1661" y="41312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btnGo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이동</a:t>
            </a:r>
            <a:r>
              <a:rPr lang="en-US" altLang="ko-KR" dirty="0"/>
              <a:t>" </a:t>
            </a:r>
            <a:r>
              <a:rPr lang="en-US" altLang="ko-KR" dirty="0" smtClean="0"/>
              <a:t>/&gt;</a:t>
            </a:r>
          </a:p>
          <a:p>
            <a:r>
              <a:rPr lang="en-US" altLang="ko-KR" dirty="0"/>
              <a:t>&lt;Button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btnBack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</a:t>
            </a:r>
            <a:r>
              <a:rPr lang="ko-KR" altLang="en-US" dirty="0"/>
              <a:t>이전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WebView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="@+id/webView1"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android:clickable</a:t>
            </a:r>
            <a:r>
              <a:rPr lang="en-US" altLang="ko-KR" dirty="0"/>
              <a:t>="true" /&gt;</a:t>
            </a:r>
          </a:p>
          <a:p>
            <a:endParaRPr lang="en-US" altLang="ko-KR" dirty="0"/>
          </a:p>
          <a:p>
            <a:r>
              <a:rPr lang="en-US" altLang="ko-KR" dirty="0"/>
              <a:t>&lt;/</a:t>
            </a:r>
            <a:r>
              <a:rPr lang="en-US" altLang="ko-KR" dirty="0" err="1"/>
              <a:t>LinearLayout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24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[MainActivity.java]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5699" b="5409"/>
          <a:stretch/>
        </p:blipFill>
        <p:spPr>
          <a:xfrm>
            <a:off x="2187732" y="184665"/>
            <a:ext cx="7809122" cy="646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60385"/>
            <a:ext cx="6096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ko-KR" altLang="en-US" b="1" dirty="0" err="1">
                <a:latin typeface="Tahoma" pitchFamily="34" charset="0"/>
                <a:ea typeface="나눔고딕"/>
                <a:cs typeface="Tahoma" pitchFamily="34" charset="0"/>
              </a:rPr>
              <a:t>웹뷰를</a:t>
            </a:r>
            <a:r>
              <a:rPr lang="ko-KR" altLang="en-US" b="1" dirty="0">
                <a:latin typeface="Tahoma" pitchFamily="34" charset="0"/>
                <a:ea typeface="나눔고딕"/>
                <a:cs typeface="Tahoma" pitchFamily="34" charset="0"/>
              </a:rPr>
              <a:t> </a:t>
            </a:r>
            <a:r>
              <a:rPr lang="ko-KR" altLang="en-US" b="1" dirty="0" smtClean="0">
                <a:latin typeface="Tahoma" pitchFamily="34" charset="0"/>
                <a:ea typeface="나눔고딕"/>
                <a:cs typeface="Tahoma" pitchFamily="34" charset="0"/>
              </a:rPr>
              <a:t>이용한 </a:t>
            </a:r>
            <a:r>
              <a:rPr lang="ko-KR" altLang="en-US" b="1" dirty="0" err="1" smtClean="0">
                <a:latin typeface="Tahoma" pitchFamily="34" charset="0"/>
                <a:ea typeface="나눔고딕"/>
                <a:cs typeface="Tahoma" pitchFamily="34" charset="0"/>
              </a:rPr>
              <a:t>웹페이지</a:t>
            </a:r>
            <a:r>
              <a:rPr lang="ko-KR" altLang="en-US" b="1" dirty="0" smtClean="0">
                <a:latin typeface="Tahoma" pitchFamily="34" charset="0"/>
                <a:ea typeface="나눔고딕"/>
                <a:cs typeface="Tahoma" pitchFamily="34" charset="0"/>
              </a:rPr>
              <a:t> </a:t>
            </a:r>
            <a:r>
              <a:rPr lang="ko-KR" altLang="en-US" b="1" dirty="0">
                <a:latin typeface="Tahoma" pitchFamily="34" charset="0"/>
                <a:ea typeface="나눔고딕"/>
                <a:cs typeface="Tahoma" pitchFamily="34" charset="0"/>
              </a:rPr>
              <a:t>출력</a:t>
            </a:r>
          </a:p>
        </p:txBody>
      </p:sp>
      <p:sp>
        <p:nvSpPr>
          <p:cNvPr id="4" name="제목 7"/>
          <p:cNvSpPr txBox="1">
            <a:spLocks/>
          </p:cNvSpPr>
          <p:nvPr/>
        </p:nvSpPr>
        <p:spPr>
          <a:xfrm>
            <a:off x="321217" y="444822"/>
            <a:ext cx="4950152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en-US" altLang="ko-KR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Web </a:t>
            </a:r>
            <a:r>
              <a:rPr lang="en-US" altLang="ko-KR" dirty="0" smtClean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Page </a:t>
            </a:r>
            <a:r>
              <a:rPr lang="ko-KR" altLang="en-US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프로젝트</a:t>
            </a:r>
            <a:endParaRPr lang="en-US" altLang="ko-KR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736" y="884659"/>
            <a:ext cx="192552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l"/>
              <a:tabLst>
                <a:tab pos="177800" algn="l"/>
                <a:tab pos="803275" algn="l"/>
              </a:tabLst>
              <a:defRPr/>
            </a:pPr>
            <a:r>
              <a:rPr lang="ko-KR" altLang="en-US" b="1" dirty="0">
                <a:latin typeface="Tahoma" pitchFamily="34" charset="0"/>
                <a:ea typeface="나눔고딕" pitchFamily="50" charset="-127"/>
                <a:cs typeface="Tahoma" pitchFamily="34" charset="0"/>
              </a:rPr>
              <a:t>프로젝트 개요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90915" y="884659"/>
            <a:ext cx="1636029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177800" algn="l"/>
                <a:tab pos="803275" algn="l"/>
              </a:tabLst>
              <a:defRPr/>
            </a:pP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웹페이지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출력</a:t>
            </a:r>
            <a:endParaRPr kumimoji="1" lang="en-US" altLang="ko-KR" sz="13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944" y="217351"/>
            <a:ext cx="7904766" cy="560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32684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9085" y="474345"/>
            <a:ext cx="855491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com.example.webview_3;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androidx.appcompat.app.AppCompatActivity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android.view.View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android.webkit.WebSettings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android.webkit.WebView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android.webkit.WebViewClient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android.widget.Button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android.widget.EditText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EditText</a:t>
            </a:r>
            <a:r>
              <a:rPr lang="en-US" altLang="ko-KR" dirty="0"/>
              <a:t> </a:t>
            </a:r>
            <a:r>
              <a:rPr lang="en-US" altLang="ko-KR" dirty="0" err="1"/>
              <a:t>edtUrl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Button </a:t>
            </a:r>
            <a:r>
              <a:rPr lang="en-US" altLang="ko-KR" dirty="0" err="1"/>
              <a:t>btnGo</a:t>
            </a:r>
            <a:r>
              <a:rPr lang="en-US" altLang="ko-KR" dirty="0"/>
              <a:t>, </a:t>
            </a:r>
            <a:r>
              <a:rPr lang="en-US" altLang="ko-KR" dirty="0" err="1"/>
              <a:t>btnBack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WebView</a:t>
            </a:r>
            <a:r>
              <a:rPr lang="en-US" altLang="ko-KR" dirty="0"/>
              <a:t> web;</a:t>
            </a:r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public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9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3915" y="513870"/>
            <a:ext cx="859887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edtUrl</a:t>
            </a:r>
            <a:r>
              <a:rPr lang="en-US" altLang="ko-KR" dirty="0" smtClean="0"/>
              <a:t> </a:t>
            </a:r>
            <a:r>
              <a:rPr lang="en-US" altLang="ko-KR" dirty="0"/>
              <a:t>= (</a:t>
            </a:r>
            <a:r>
              <a:rPr lang="en-US" altLang="ko-KR" dirty="0" err="1"/>
              <a:t>EditText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R.id.edtUrl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btnGo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R.id.btnGo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btnBack</a:t>
            </a:r>
            <a:r>
              <a:rPr lang="en-US" altLang="ko-KR" dirty="0"/>
              <a:t> = (Button) </a:t>
            </a:r>
            <a:r>
              <a:rPr lang="en-US" altLang="ko-KR" dirty="0" err="1"/>
              <a:t>findViewById</a:t>
            </a:r>
            <a:r>
              <a:rPr lang="en-US" altLang="ko-KR" dirty="0"/>
              <a:t>(</a:t>
            </a:r>
            <a:r>
              <a:rPr lang="en-US" altLang="ko-KR" dirty="0" err="1"/>
              <a:t>R.id.btnBack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web = (</a:t>
            </a:r>
            <a:r>
              <a:rPr lang="en-US" altLang="ko-KR" dirty="0" err="1"/>
              <a:t>WebView</a:t>
            </a:r>
            <a:r>
              <a:rPr lang="en-US" altLang="ko-KR" dirty="0"/>
              <a:t>) </a:t>
            </a:r>
            <a:r>
              <a:rPr lang="en-US" altLang="ko-KR" dirty="0" err="1"/>
              <a:t>findViewById</a:t>
            </a:r>
            <a:r>
              <a:rPr lang="en-US" altLang="ko-KR" dirty="0"/>
              <a:t>(R.id.webView1);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web.setWebViewClient</a:t>
            </a:r>
            <a:r>
              <a:rPr lang="en-US" altLang="ko-KR" dirty="0"/>
              <a:t>(new </a:t>
            </a:r>
            <a:r>
              <a:rPr lang="en-US" altLang="ko-KR" dirty="0" err="1"/>
              <a:t>CookWebViewClient</a:t>
            </a:r>
            <a:r>
              <a:rPr lang="en-US" altLang="ko-KR" dirty="0"/>
              <a:t>());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WebSettings</a:t>
            </a:r>
            <a:r>
              <a:rPr lang="en-US" altLang="ko-KR" dirty="0"/>
              <a:t> </a:t>
            </a:r>
            <a:r>
              <a:rPr lang="en-US" altLang="ko-KR" dirty="0" err="1"/>
              <a:t>webSet</a:t>
            </a:r>
            <a:r>
              <a:rPr lang="en-US" altLang="ko-KR" dirty="0"/>
              <a:t> = </a:t>
            </a:r>
            <a:r>
              <a:rPr lang="en-US" altLang="ko-KR" dirty="0" err="1"/>
              <a:t>web.getSettings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webSet.setBuiltInZoomControls</a:t>
            </a:r>
            <a:r>
              <a:rPr lang="en-US" altLang="ko-KR" dirty="0"/>
              <a:t>(true);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btnGo.setOnClickListener</a:t>
            </a:r>
            <a:r>
              <a:rPr lang="en-US" altLang="ko-KR" dirty="0"/>
              <a:t>(new </a:t>
            </a:r>
            <a:r>
              <a:rPr lang="en-US" altLang="ko-KR" dirty="0" err="1"/>
              <a:t>View.OnClickListener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    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web.loadUrl</a:t>
            </a:r>
            <a:r>
              <a:rPr lang="en-US" altLang="ko-KR" dirty="0"/>
              <a:t>(</a:t>
            </a:r>
            <a:r>
              <a:rPr lang="en-US" altLang="ko-KR" dirty="0" err="1"/>
              <a:t>edtUrl.getText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});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btnBack.setOnClickListener</a:t>
            </a:r>
            <a:r>
              <a:rPr lang="en-US" altLang="ko-KR" dirty="0"/>
              <a:t>(new </a:t>
            </a:r>
            <a:r>
              <a:rPr lang="en-US" altLang="ko-KR" dirty="0" err="1"/>
              <a:t>View.OnClickListener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        public void </a:t>
            </a:r>
            <a:r>
              <a:rPr lang="en-US" altLang="ko-KR" dirty="0" err="1"/>
              <a:t>onClick</a:t>
            </a:r>
            <a:r>
              <a:rPr lang="en-US" altLang="ko-KR" dirty="0"/>
              <a:t>(View v)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web.goBack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});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967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47346" y="909771"/>
            <a:ext cx="104540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private class </a:t>
            </a:r>
            <a:r>
              <a:rPr lang="en-US" altLang="ko-KR" dirty="0" err="1"/>
              <a:t>CookWebViewClient</a:t>
            </a:r>
            <a:r>
              <a:rPr lang="en-US" altLang="ko-KR" dirty="0"/>
              <a:t> extends </a:t>
            </a:r>
            <a:r>
              <a:rPr lang="en-US" altLang="ko-KR" dirty="0" err="1"/>
              <a:t>WebViewClient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    @Override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en-US" altLang="ko-KR" dirty="0" err="1"/>
              <a:t>shouldOverrideUrlLoading</a:t>
            </a:r>
            <a:r>
              <a:rPr lang="en-US" altLang="ko-KR" dirty="0"/>
              <a:t>(</a:t>
            </a:r>
            <a:r>
              <a:rPr lang="en-US" altLang="ko-KR" dirty="0" err="1"/>
              <a:t>WebView</a:t>
            </a:r>
            <a:r>
              <a:rPr lang="en-US" altLang="ko-KR" dirty="0"/>
              <a:t> view, String </a:t>
            </a:r>
            <a:r>
              <a:rPr lang="en-US" altLang="ko-KR" dirty="0" err="1"/>
              <a:t>url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view.loadUrl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return true;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1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25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[AndroidManifest.xml]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3" y="446510"/>
            <a:ext cx="11103461" cy="62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5943" y="1115120"/>
            <a:ext cx="8333295" cy="5561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9563" y="151830"/>
            <a:ext cx="1044658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package="com.example.webview3</a:t>
            </a:r>
            <a:r>
              <a:rPr lang="en-US" altLang="ko-KR" dirty="0" smtClean="0"/>
              <a:t>"&gt;</a:t>
            </a:r>
          </a:p>
          <a:p>
            <a:endParaRPr lang="en-US" altLang="ko-KR" dirty="0"/>
          </a:p>
          <a:p>
            <a:r>
              <a:rPr lang="en-US" altLang="ko-KR" dirty="0"/>
              <a:t>    &lt;uses-permission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android.permission.INTERNET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>
                <a:solidFill>
                  <a:srgbClr val="FF0000"/>
                </a:solidFill>
              </a:rPr>
              <a:t>android:usesCleartextTraffic</a:t>
            </a:r>
            <a:r>
              <a:rPr lang="en-US" altLang="ko-KR" dirty="0">
                <a:solidFill>
                  <a:srgbClr val="FF0000"/>
                </a:solidFill>
              </a:rPr>
              <a:t>="</a:t>
            </a:r>
            <a:r>
              <a:rPr lang="en-US" altLang="ko-KR" dirty="0" smtClean="0">
                <a:solidFill>
                  <a:srgbClr val="FF0000"/>
                </a:solidFill>
              </a:rPr>
              <a:t>true“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      </a:t>
            </a:r>
            <a:r>
              <a:rPr lang="en-US" altLang="ko-KR" dirty="0" err="1" smtClean="0">
                <a:solidFill>
                  <a:srgbClr val="FF0000"/>
                </a:solidFill>
              </a:rPr>
              <a:t>tools:targetApi</a:t>
            </a:r>
            <a:r>
              <a:rPr lang="en-US" altLang="ko-KR" dirty="0">
                <a:solidFill>
                  <a:srgbClr val="FF0000"/>
                </a:solidFill>
              </a:rPr>
              <a:t>="31</a:t>
            </a:r>
            <a:r>
              <a:rPr lang="en-US" altLang="ko-KR" dirty="0" smtClean="0">
                <a:solidFill>
                  <a:srgbClr val="FF0000"/>
                </a:solidFill>
              </a:rPr>
              <a:t>"&gt;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</a:t>
            </a:r>
            <a:r>
              <a:rPr lang="en-US" altLang="ko-KR" dirty="0" smtClean="0"/>
              <a:t>/&gt;</a:t>
            </a:r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5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-31750" y="108553"/>
            <a:ext cx="3516822" cy="340022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457200" indent="-45720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kumimoji="1" lang="ko-KR" altLang="en-US" sz="2000" dirty="0">
                <a:latin typeface="Tahoma" pitchFamily="34" charset="0"/>
                <a:cs typeface="Tahoma" pitchFamily="34" charset="0"/>
              </a:rPr>
              <a:t>기본 파일 간의 연관관계</a:t>
            </a:r>
            <a:endParaRPr lang="en-US" altLang="ko-KR" sz="2000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t="7205" r="10654" b="9619"/>
          <a:stretch/>
        </p:blipFill>
        <p:spPr bwMode="auto">
          <a:xfrm>
            <a:off x="1108021" y="448575"/>
            <a:ext cx="8010525" cy="559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6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721" y="0"/>
            <a:ext cx="2129109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tabLst>
                <a:tab pos="177800" algn="l"/>
                <a:tab pos="803275" algn="l"/>
              </a:tabLst>
              <a:defRPr/>
            </a:pPr>
            <a:r>
              <a:rPr lang="en-US" altLang="ko-KR" dirty="0"/>
              <a:t>activity_main.xml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6746" y="316625"/>
            <a:ext cx="830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웹페이지</a:t>
            </a:r>
            <a:r>
              <a:rPr lang="ko-KR" altLang="en-US" dirty="0">
                <a:solidFill>
                  <a:prstClr val="black"/>
                </a:solidFill>
              </a:rPr>
              <a:t> 출력을 위해 </a:t>
            </a:r>
            <a:r>
              <a:rPr lang="en-US" altLang="ko-KR" b="1" dirty="0" err="1">
                <a:solidFill>
                  <a:prstClr val="black"/>
                </a:solidFill>
              </a:rPr>
              <a:t>WebView</a:t>
            </a:r>
            <a:r>
              <a:rPr lang="ko-KR" altLang="en-US" dirty="0">
                <a:solidFill>
                  <a:prstClr val="black"/>
                </a:solidFill>
              </a:rPr>
              <a:t>를 사용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dirty="0">
                <a:solidFill>
                  <a:prstClr val="black"/>
                </a:solidFill>
              </a:rPr>
              <a:t>ID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en-US" altLang="ko-KR" b="1" dirty="0" err="1">
                <a:solidFill>
                  <a:prstClr val="black"/>
                </a:solidFill>
              </a:rPr>
              <a:t>webview</a:t>
            </a:r>
            <a:r>
              <a:rPr lang="ko-KR" altLang="en-US" dirty="0">
                <a:solidFill>
                  <a:prstClr val="black"/>
                </a:solidFill>
              </a:rPr>
              <a:t>로 지정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6" t="35381" r="13869" b="21047"/>
          <a:stretch/>
        </p:blipFill>
        <p:spPr bwMode="auto">
          <a:xfrm>
            <a:off x="1034132" y="1121268"/>
            <a:ext cx="8752871" cy="337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" t="35080" r="46683" b="41249"/>
          <a:stretch/>
        </p:blipFill>
        <p:spPr bwMode="auto">
          <a:xfrm>
            <a:off x="4312641" y="834586"/>
            <a:ext cx="5859888" cy="179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91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337" y="0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MainActivity.java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5800" y="369332"/>
            <a:ext cx="10602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ko-KR" altLang="en-US" dirty="0" err="1">
                <a:solidFill>
                  <a:prstClr val="black"/>
                </a:solidFill>
              </a:rPr>
              <a:t>액티비티를</a:t>
            </a:r>
            <a:r>
              <a:rPr lang="ko-KR" altLang="en-US" dirty="0">
                <a:solidFill>
                  <a:prstClr val="black"/>
                </a:solidFill>
              </a:rPr>
              <a:t> 생성하고 </a:t>
            </a:r>
            <a:r>
              <a:rPr lang="en-US" altLang="ko-KR" b="1" dirty="0">
                <a:solidFill>
                  <a:prstClr val="black"/>
                </a:solidFill>
              </a:rPr>
              <a:t>activity</a:t>
            </a:r>
            <a:r>
              <a:rPr lang="en-US" altLang="ko-KR" dirty="0">
                <a:solidFill>
                  <a:prstClr val="black"/>
                </a:solidFill>
              </a:rPr>
              <a:t>_</a:t>
            </a:r>
            <a:r>
              <a:rPr lang="en-US" altLang="ko-KR" b="1" dirty="0">
                <a:solidFill>
                  <a:prstClr val="black"/>
                </a:solidFill>
              </a:rPr>
              <a:t>main.xml</a:t>
            </a:r>
            <a:r>
              <a:rPr lang="ko-KR" altLang="en-US" dirty="0">
                <a:solidFill>
                  <a:prstClr val="black"/>
                </a:solidFill>
              </a:rPr>
              <a:t>을 출력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sym typeface="Wingdings 2"/>
              </a:rPr>
              <a:t> </a:t>
            </a:r>
            <a:r>
              <a:rPr lang="en-US" altLang="ko-KR" b="1" dirty="0" err="1">
                <a:solidFill>
                  <a:prstClr val="black"/>
                </a:solidFill>
              </a:rPr>
              <a:t>WebView</a:t>
            </a:r>
            <a:r>
              <a:rPr lang="ko-KR" altLang="en-US" dirty="0">
                <a:solidFill>
                  <a:prstClr val="black"/>
                </a:solidFill>
              </a:rPr>
              <a:t>를 인식하여 자바 스크립트 실행이 가능하도록 설정하고 </a:t>
            </a:r>
            <a:r>
              <a:rPr lang="en-US" altLang="ko-KR" b="1" dirty="0">
                <a:solidFill>
                  <a:prstClr val="black"/>
                </a:solidFill>
              </a:rPr>
              <a:t>URL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ko-KR" altLang="en-US" dirty="0" err="1">
                <a:solidFill>
                  <a:prstClr val="black"/>
                </a:solidFill>
              </a:rPr>
              <a:t>웹페이지를</a:t>
            </a:r>
            <a:r>
              <a:rPr lang="ko-KR" altLang="en-US" dirty="0">
                <a:solidFill>
                  <a:prstClr val="black"/>
                </a:solidFill>
              </a:rPr>
              <a:t> 로딩하여 출력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2" t="25277" r="5154" b="17087"/>
          <a:stretch/>
        </p:blipFill>
        <p:spPr bwMode="auto">
          <a:xfrm>
            <a:off x="701738" y="1029707"/>
            <a:ext cx="8558775" cy="401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26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028" y="63008"/>
            <a:ext cx="2194832" cy="31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v"/>
              <a:tabLst>
                <a:tab pos="177800" algn="l"/>
                <a:tab pos="803275" algn="l"/>
              </a:tabLst>
              <a:defRPr/>
            </a:pPr>
            <a:r>
              <a:rPr lang="ko-KR" altLang="en-US" dirty="0"/>
              <a:t>클래스 관련 설명</a:t>
            </a:r>
            <a:endParaRPr lang="en-US" altLang="ko-KR" b="1" dirty="0"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t="16518" r="6055" b="58619"/>
          <a:stretch/>
        </p:blipFill>
        <p:spPr bwMode="auto">
          <a:xfrm>
            <a:off x="471394" y="461877"/>
            <a:ext cx="7802716" cy="141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t="22370" r="5960" b="7810"/>
          <a:stretch/>
        </p:blipFill>
        <p:spPr bwMode="auto">
          <a:xfrm>
            <a:off x="471394" y="1961032"/>
            <a:ext cx="7802716" cy="39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96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444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AndroidManifest.xml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7865" y="369332"/>
            <a:ext cx="8148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prstClr val="black"/>
                </a:solidFill>
              </a:rPr>
              <a:t>웹서버에</a:t>
            </a:r>
            <a:r>
              <a:rPr lang="ko-KR" altLang="en-US" dirty="0">
                <a:solidFill>
                  <a:prstClr val="black"/>
                </a:solidFill>
              </a:rPr>
              <a:t> 접속하기 위해 </a:t>
            </a:r>
            <a:r>
              <a:rPr lang="ko-KR" altLang="en-US" dirty="0" err="1">
                <a:solidFill>
                  <a:prstClr val="black"/>
                </a:solidFill>
              </a:rPr>
              <a:t>앱이</a:t>
            </a:r>
            <a:r>
              <a:rPr lang="ko-KR" altLang="en-US" dirty="0">
                <a:solidFill>
                  <a:prstClr val="black"/>
                </a:solidFill>
              </a:rPr>
              <a:t> 인터넷 접속을 허용할 수 있도록 속성 추가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6274" r="12661" b="7854"/>
          <a:stretch/>
        </p:blipFill>
        <p:spPr bwMode="auto">
          <a:xfrm>
            <a:off x="824343" y="837727"/>
            <a:ext cx="7055224" cy="525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26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4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4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5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5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5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5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5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5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5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1685</Words>
  <Application>Microsoft Office PowerPoint</Application>
  <PresentationFormat>와이드스크린</PresentationFormat>
  <Paragraphs>383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31</vt:i4>
      </vt:variant>
      <vt:variant>
        <vt:lpstr>슬라이드 제목</vt:lpstr>
      </vt:variant>
      <vt:variant>
        <vt:i4>44</vt:i4>
      </vt:variant>
    </vt:vector>
  </HeadingPairs>
  <TitlesOfParts>
    <vt:vector size="85" baseType="lpstr">
      <vt:lpstr>Adobe Fan Heiti Std B</vt:lpstr>
      <vt:lpstr>HY견고딕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Wingdings 2</vt:lpstr>
      <vt:lpstr>Office Theme</vt:lpstr>
      <vt:lpstr>13_Office 테마</vt:lpstr>
      <vt:lpstr>14_Office 테마</vt:lpstr>
      <vt:lpstr>18_Office 테마</vt:lpstr>
      <vt:lpstr>16_Office 테마</vt:lpstr>
      <vt:lpstr>17_Office 테마</vt:lpstr>
      <vt:lpstr>19_Office 테마</vt:lpstr>
      <vt:lpstr>20_Office 테마</vt:lpstr>
      <vt:lpstr>22_Office 테마</vt:lpstr>
      <vt:lpstr>23_Office 테마</vt:lpstr>
      <vt:lpstr>24_Office 테마</vt:lpstr>
      <vt:lpstr>25_Office 테마</vt:lpstr>
      <vt:lpstr>26_Office 테마</vt:lpstr>
      <vt:lpstr>27_Office 테마</vt:lpstr>
      <vt:lpstr>28_Office 테마</vt:lpstr>
      <vt:lpstr>30_Office 테마</vt:lpstr>
      <vt:lpstr>31_Office 테마</vt:lpstr>
      <vt:lpstr>32_Office 테마</vt:lpstr>
      <vt:lpstr>33_Office 테마</vt:lpstr>
      <vt:lpstr>34_Office 테마</vt:lpstr>
      <vt:lpstr>35_Office 테마</vt:lpstr>
      <vt:lpstr>46_Office 테마</vt:lpstr>
      <vt:lpstr>48_Office 테마</vt:lpstr>
      <vt:lpstr>50_Office 테마</vt:lpstr>
      <vt:lpstr>51_Office 테마</vt:lpstr>
      <vt:lpstr>52_Office 테마</vt:lpstr>
      <vt:lpstr>53_Office 테마</vt:lpstr>
      <vt:lpstr>54_Office 테마</vt:lpstr>
      <vt:lpstr>56_Office 테마</vt:lpstr>
      <vt:lpstr>57_Office 테마</vt:lpstr>
      <vt:lpstr>58_Office 테마</vt:lpstr>
      <vt:lpstr>제42강 웹뷰(WebView)를 이용한 웹페이지 보기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제42강 WebView를 이용한 웹페이지 출력</dc:title>
  <dc:creator>Windows 사용자</dc:creator>
  <cp:lastModifiedBy>Administrator</cp:lastModifiedBy>
  <cp:revision>41</cp:revision>
  <dcterms:created xsi:type="dcterms:W3CDTF">2020-06-14T14:04:55Z</dcterms:created>
  <dcterms:modified xsi:type="dcterms:W3CDTF">2023-06-11T15:32:44Z</dcterms:modified>
</cp:coreProperties>
</file>